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9" r:id="rId4"/>
    <p:sldId id="261" r:id="rId5"/>
    <p:sldId id="272" r:id="rId6"/>
    <p:sldId id="263" r:id="rId7"/>
    <p:sldId id="268" r:id="rId8"/>
    <p:sldId id="269" r:id="rId9"/>
    <p:sldId id="275" r:id="rId10"/>
    <p:sldId id="277" r:id="rId11"/>
    <p:sldId id="279" r:id="rId12"/>
    <p:sldId id="278" r:id="rId13"/>
    <p:sldId id="266" r:id="rId14"/>
    <p:sldId id="265" r:id="rId15"/>
  </p:sldIdLst>
  <p:sldSz cx="9144000" cy="6858000" type="screen4x3"/>
  <p:notesSz cx="6858000" cy="9144000"/>
  <p:embeddedFontLst>
    <p:embeddedFont>
      <p:font typeface="Trebuchet MS" panose="020B0603020202020204" pitchFamily="34" charset="0"/>
      <p:regular r:id="rId17"/>
      <p:bold r:id="rId18"/>
      <p:italic r:id="rId19"/>
      <p:boldItalic r:id="rId20"/>
    </p:embeddedFont>
    <p:embeddedFont>
      <p:font typeface="Jim Nightshade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Wingdings 3" panose="05040102010807070707" pitchFamily="18" charset="2"/>
      <p:regular r:id="rId26"/>
    </p:embeddedFont>
    <p:embeddedFont>
      <p:font typeface="Garamond" panose="02020404030301010803" pitchFamily="18" charset="0"/>
      <p:regular r:id="rId27"/>
      <p:bold r:id="rId28"/>
      <p:italic r:id="rId29"/>
    </p:embeddedFont>
    <p:embeddedFont>
      <p:font typeface="Constantia" panose="02030602050306030303" pitchFamily="18" charset="0"/>
      <p:regular r:id="rId30"/>
      <p:bold r:id="rId31"/>
      <p:italic r:id="rId32"/>
      <p:boldItalic r:id="rId33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3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70273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759029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807473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0022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1563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72664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Replication.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Diversity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Self-healing Systems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Dynamic Device Association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Trust between devices and controllers.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2830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371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1509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14753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652973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047619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5990668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230764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9931646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7407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988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3756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83297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42841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16540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57395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1734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7749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10744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3962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open?id=0B3TljGdKR6tnaWN0NE9heWxTdn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conferences.sigcomm.org/sigcomm/2013/papers/hotsdn/p165.pd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ctrTitle"/>
          </p:nvPr>
        </p:nvSpPr>
        <p:spPr>
          <a:xfrm>
            <a:off x="1305162" y="1224127"/>
            <a:ext cx="5826719" cy="16463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600" b="1" i="0" u="none" strike="noStrike" cap="none" baseline="0" dirty="0">
                <a:latin typeface="Constantia" panose="02030602050306030303" pitchFamily="18" charset="0"/>
                <a:ea typeface="Arial"/>
                <a:cs typeface="Arial"/>
                <a:sym typeface="Arial"/>
              </a:rPr>
              <a:t>SDN Based Threat Vector </a:t>
            </a:r>
            <a:r>
              <a:rPr lang="en-US" sz="3600" b="1" i="0" u="none" strike="noStrike" cap="none" baseline="0" dirty="0" smtClean="0">
                <a:latin typeface="Constantia" panose="02030602050306030303" pitchFamily="18" charset="0"/>
                <a:ea typeface="Arial"/>
                <a:cs typeface="Arial"/>
                <a:sym typeface="Arial"/>
              </a:rPr>
              <a:t>And</a:t>
            </a:r>
            <a:r>
              <a:rPr lang="en-US" sz="3600" b="1" i="0" u="none" strike="noStrike" cap="none" dirty="0" smtClean="0">
                <a:latin typeface="Constantia" panose="02030602050306030303" pitchFamily="18" charset="0"/>
                <a:ea typeface="Arial"/>
                <a:cs typeface="Arial"/>
                <a:sym typeface="Arial"/>
              </a:rPr>
              <a:t> </a:t>
            </a:r>
            <a:r>
              <a:rPr lang="en-US" sz="3600" b="1" dirty="0" smtClean="0">
                <a:latin typeface="Constantia" panose="02030602050306030303" pitchFamily="18" charset="0"/>
                <a:ea typeface="Arial"/>
                <a:cs typeface="Arial"/>
                <a:sym typeface="Arial"/>
              </a:rPr>
              <a:t>Security </a:t>
            </a:r>
            <a:r>
              <a:rPr lang="en-US" sz="3600" b="1" i="0" u="none" strike="noStrike" cap="none" baseline="0" dirty="0">
                <a:latin typeface="Constantia" panose="02030602050306030303" pitchFamily="18" charset="0"/>
                <a:ea typeface="Arial"/>
                <a:cs typeface="Arial"/>
                <a:sym typeface="Arial"/>
              </a:rPr>
              <a:t>Solutio</a:t>
            </a:r>
            <a:r>
              <a:rPr lang="en-US" sz="3600" b="1" dirty="0">
                <a:latin typeface="Constantia" panose="02030602050306030303" pitchFamily="18" charset="0"/>
                <a:ea typeface="Arial"/>
                <a:cs typeface="Arial"/>
                <a:sym typeface="Arial"/>
              </a:rPr>
              <a:t>ns</a:t>
            </a:r>
          </a:p>
        </p:txBody>
      </p:sp>
      <p:sp>
        <p:nvSpPr>
          <p:cNvPr id="81" name="Shape 81"/>
          <p:cNvSpPr txBox="1">
            <a:spLocks noGrp="1"/>
          </p:cNvSpPr>
          <p:nvPr>
            <p:ph type="subTitle" idx="1"/>
          </p:nvPr>
        </p:nvSpPr>
        <p:spPr>
          <a:xfrm>
            <a:off x="1147221" y="3493881"/>
            <a:ext cx="5826719" cy="109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Research)</a:t>
            </a:r>
            <a:endParaRPr lang="en-US" dirty="0" smtClean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Arial"/>
              <a:buNone/>
            </a:pPr>
            <a:endParaRPr lang="en-US" dirty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Arial"/>
              <a:buNone/>
            </a:pPr>
            <a:r>
              <a:rPr lang="en-US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Team: SPRINT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Arial"/>
              <a:buNone/>
            </a:pPr>
            <a:endParaRPr lang="en-US" dirty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Arial"/>
              <a:buNone/>
            </a:pPr>
            <a:r>
              <a:rPr lang="en-US" b="0" i="0" u="none" strike="noStrike" cap="none" baseline="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Anand Kumar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Arial"/>
              <a:buNone/>
            </a:pPr>
            <a:r>
              <a:rPr lang="en-US" b="0" i="0" u="none" strike="noStrike" cap="none" baseline="0" dirty="0" err="1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Amogh</a:t>
            </a:r>
            <a:r>
              <a:rPr lang="en-US" b="0" i="0" u="none" strike="noStrike" cap="none" baseline="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baseline="0" dirty="0" err="1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Eshappa</a:t>
            </a:r>
            <a:r>
              <a:rPr lang="en-US" b="0" i="0" u="none" strike="noStrike" cap="none" baseline="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baseline="0" dirty="0" err="1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Setra</a:t>
            </a:r>
            <a:endParaRPr lang="en-US" b="0" i="0" u="none" strike="noStrike" cap="none" baseline="0" dirty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Arial"/>
              <a:buNone/>
            </a:pPr>
            <a:r>
              <a:rPr lang="en-US" b="0" i="0" u="none" strike="noStrike" cap="none" baseline="0" dirty="0" err="1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Nandan</a:t>
            </a:r>
            <a:r>
              <a:rPr lang="en-US" b="0" i="0" u="none" strike="noStrike" cap="none" baseline="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baseline="0" dirty="0" err="1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Goudar</a:t>
            </a:r>
            <a:endParaRPr lang="en-US" b="0" i="0" u="none" strike="noStrike" cap="none" baseline="0" dirty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Arial"/>
              <a:buNone/>
            </a:pPr>
            <a:r>
              <a:rPr lang="en-US" b="0" i="0" u="none" strike="noStrike" cap="none" baseline="0" dirty="0" err="1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Sachin</a:t>
            </a:r>
            <a:r>
              <a:rPr lang="en-US" b="0" i="0" u="none" strike="noStrike" cap="none" baseline="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baseline="0" dirty="0" err="1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Uplaonkar</a:t>
            </a:r>
            <a:endParaRPr lang="en-US" b="0" i="0" u="none" strike="noStrike" cap="none" baseline="0" dirty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9402" y="116378"/>
            <a:ext cx="5826719" cy="1147157"/>
          </a:xfrm>
        </p:spPr>
        <p:txBody>
          <a:bodyPr/>
          <a:lstStyle/>
          <a:p>
            <a:pPr algn="l"/>
            <a:r>
              <a:rPr lang="en-US" sz="4800" b="1" dirty="0" smtClean="0">
                <a:latin typeface="Constantia" panose="02030602050306030303" pitchFamily="18" charset="0"/>
              </a:rPr>
              <a:t>Simulation Results</a:t>
            </a:r>
            <a:endParaRPr lang="en-US" sz="4800" b="1" dirty="0">
              <a:latin typeface="Constantia" panose="02030602050306030303" pitchFamily="18" charset="0"/>
              <a:ea typeface="Jim Nightshade"/>
              <a:cs typeface="Jim Nightshade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>
          <a:xfrm>
            <a:off x="631831" y="1762680"/>
            <a:ext cx="6658431" cy="4938371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Entropy – Measure of randomness</a:t>
            </a:r>
            <a:endParaRPr lang="en-US" sz="2400" dirty="0">
              <a:solidFill>
                <a:schemeClr val="tx1"/>
              </a:solidFill>
              <a:latin typeface="Constantia" panose="020306020503060303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31" y="2579100"/>
            <a:ext cx="6643360" cy="412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738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366" y="600501"/>
            <a:ext cx="6347713" cy="846162"/>
          </a:xfrm>
        </p:spPr>
        <p:txBody>
          <a:bodyPr>
            <a:no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Entropy during DDoS attack</a:t>
            </a:r>
            <a:endParaRPr lang="en-US" sz="2800" dirty="0">
              <a:solidFill>
                <a:schemeClr val="tx1"/>
              </a:solidFill>
              <a:latin typeface="Constantia" panose="02030602050306030303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66" y="1787857"/>
            <a:ext cx="6872177" cy="4295111"/>
          </a:xfrm>
        </p:spPr>
      </p:pic>
    </p:spTree>
    <p:extLst>
      <p:ext uri="{BB962C8B-B14F-4D97-AF65-F5344CB8AC3E}">
        <p14:creationId xmlns:p14="http://schemas.microsoft.com/office/powerpoint/2010/main" val="702869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7686" y="354841"/>
            <a:ext cx="5826719" cy="1078173"/>
          </a:xfrm>
        </p:spPr>
        <p:txBody>
          <a:bodyPr/>
          <a:lstStyle/>
          <a:p>
            <a:pPr algn="l"/>
            <a:r>
              <a:rPr lang="en-US" sz="3600" b="1" dirty="0" smtClean="0">
                <a:latin typeface="Constantia" panose="02030602050306030303" pitchFamily="18" charset="0"/>
              </a:rPr>
              <a:t>Detection and Prevention of DDoS</a:t>
            </a:r>
            <a:endParaRPr lang="en-US" sz="3600" b="1" dirty="0">
              <a:latin typeface="Constantia" panose="02030602050306030303" pitchFamily="18" charset="0"/>
              <a:ea typeface="Jim Nightshade"/>
              <a:cs typeface="Jim Nightshade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>
          <a:xfrm>
            <a:off x="631831" y="1705970"/>
            <a:ext cx="6658431" cy="4520263"/>
          </a:xfrm>
        </p:spPr>
        <p:txBody>
          <a:bodyPr>
            <a:noAutofit/>
          </a:bodyPr>
          <a:lstStyle/>
          <a:p>
            <a:pPr algn="l"/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31" y="2161319"/>
            <a:ext cx="6834495" cy="406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7888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ctrTitle"/>
          </p:nvPr>
        </p:nvSpPr>
        <p:spPr>
          <a:xfrm>
            <a:off x="882826" y="2379596"/>
            <a:ext cx="5826719" cy="1646302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-US" b="1" dirty="0" smtClean="0">
                <a:latin typeface="Constantia" panose="02030602050306030303" pitchFamily="18" charset="0"/>
                <a:ea typeface="Jim Nightshade"/>
                <a:cs typeface="Jim Nightshade"/>
                <a:sym typeface="Jim Nightshade"/>
                <a:hlinkClick r:id="rId3"/>
              </a:rPr>
              <a:t>Demo</a:t>
            </a:r>
            <a:r>
              <a:rPr lang="en-US" b="1" dirty="0"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  <a:t/>
            </a:r>
            <a:br>
              <a:rPr lang="en-US" b="1" dirty="0"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</a:br>
            <a:r>
              <a:rPr lang="en-US" sz="1600" b="1" dirty="0">
                <a:solidFill>
                  <a:schemeClr val="tx1"/>
                </a:solidFill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  <a:t>(</a:t>
            </a:r>
            <a:r>
              <a:rPr lang="en-US" sz="1600" b="1" dirty="0">
                <a:solidFill>
                  <a:schemeClr val="tx1"/>
                </a:solidFill>
                <a:latin typeface="Constantia" panose="02030602050306030303" pitchFamily="18" charset="0"/>
                <a:ea typeface="Jim Nightshade"/>
                <a:cs typeface="Jim Nightshade"/>
                <a:sym typeface="Jim Nightshade"/>
                <a:hlinkClick r:id="rId3"/>
              </a:rPr>
              <a:t>https://</a:t>
            </a:r>
            <a:r>
              <a:rPr lang="en-US" sz="1600" b="1" dirty="0" smtClean="0">
                <a:solidFill>
                  <a:schemeClr val="tx1"/>
                </a:solidFill>
                <a:latin typeface="Constantia" panose="02030602050306030303" pitchFamily="18" charset="0"/>
                <a:ea typeface="Jim Nightshade"/>
                <a:cs typeface="Jim Nightshade"/>
                <a:sym typeface="Jim Nightshade"/>
                <a:hlinkClick r:id="rId3"/>
              </a:rPr>
              <a:t>drive.google.com/open?id=0B3TljGdKR6tnaWN0NE9heWxTdnM</a:t>
            </a:r>
            <a:r>
              <a:rPr lang="en-US" sz="1600" b="1" dirty="0" smtClean="0">
                <a:solidFill>
                  <a:schemeClr val="tx1"/>
                </a:solidFill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  <a:t>)</a:t>
            </a:r>
            <a:endParaRPr lang="en-US" sz="1600" b="1" dirty="0">
              <a:solidFill>
                <a:schemeClr val="tx1"/>
              </a:solidFill>
              <a:latin typeface="Constantia" panose="02030602050306030303" pitchFamily="18" charset="0"/>
              <a:ea typeface="Jim Nightshade"/>
              <a:cs typeface="Jim Nightshade"/>
              <a:sym typeface="Jim Nightshade"/>
            </a:endParaRP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748209" y="0"/>
            <a:ext cx="5826719" cy="1646302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l">
              <a:spcBef>
                <a:spcPts val="0"/>
              </a:spcBef>
              <a:buNone/>
            </a:pPr>
            <a:r>
              <a:rPr lang="en-US" sz="4800" b="1" dirty="0"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  <a:t>References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subTitle" idx="1"/>
          </p:nvPr>
        </p:nvSpPr>
        <p:spPr>
          <a:xfrm>
            <a:off x="490516" y="1463422"/>
            <a:ext cx="7024189" cy="489581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2400" u="sng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  <a:hlinkClick r:id="rId3"/>
              </a:rPr>
              <a:t>http://conferences.sigcomm.org/sigcomm/2013/papers/hotsdn/p165.pdf</a:t>
            </a:r>
          </a:p>
          <a:p>
            <a:pPr marL="342900" lvl="0" indent="-34290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endParaRPr sz="2400" dirty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457200" lvl="0" indent="-381000" algn="l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Poisoning Network Visibility in Software-Defined Networks: New Attacks and Countermeasures</a:t>
            </a:r>
          </a:p>
          <a:p>
            <a:pPr marL="342900" lvl="0" indent="-34290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endParaRPr sz="2400" dirty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457200" lvl="0" indent="-381000" algn="l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Early detection of DDoS attacks against SDN controllers</a:t>
            </a:r>
          </a:p>
          <a:p>
            <a:pPr marL="342900" lvl="0" indent="-34290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endParaRPr sz="2400" dirty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457200" lvl="0" indent="-381000" algn="l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Handling intrusion and DDoS attacks in Software Defined Networks using machine learning techniques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989278" y="118534"/>
            <a:ext cx="5826719" cy="16463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Jim Nightshade"/>
              <a:buNone/>
            </a:pPr>
            <a:r>
              <a:rPr lang="en-US" sz="4400" b="1" i="0" u="none" strike="noStrike" cap="none" baseline="0" dirty="0"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  <a:t>What is SDN?</a:t>
            </a:r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806399" y="941685"/>
            <a:ext cx="5826719" cy="109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800" b="0" i="0" u="none" strike="noStrike" cap="none" baseline="0" dirty="0"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175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Three layer </a:t>
            </a:r>
            <a:r>
              <a:rPr lang="en-US" sz="2400" b="0" i="0" u="none" strike="noStrike" cap="none" baseline="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architecture</a:t>
            </a:r>
            <a:endParaRPr sz="2400" b="0" i="0" u="none" strike="noStrike" cap="none" baseline="0" dirty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342900" marR="0" lvl="0" indent="-3175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Centralized </a:t>
            </a:r>
            <a:r>
              <a:rPr lang="en-US" sz="2400" b="0" i="0" u="none" strike="noStrike" cap="none" baseline="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intelligence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3200" b="0" i="0" u="none" strike="noStrike" cap="none" baseline="0" dirty="0"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4" name="Shape 92"/>
          <p:cNvPicPr preferRelativeResize="0">
            <a:picLocks/>
          </p:cNvPicPr>
          <p:nvPr/>
        </p:nvPicPr>
        <p:blipFill rotWithShape="1">
          <a:blip r:embed="rId3">
            <a:alphaModFix/>
          </a:blip>
          <a:stretch/>
        </p:blipFill>
        <p:spPr>
          <a:xfrm>
            <a:off x="806399" y="2485505"/>
            <a:ext cx="4563623" cy="4372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ctrTitle"/>
          </p:nvPr>
        </p:nvSpPr>
        <p:spPr>
          <a:xfrm>
            <a:off x="897839" y="0"/>
            <a:ext cx="5826719" cy="1646302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l">
              <a:spcBef>
                <a:spcPts val="0"/>
              </a:spcBef>
              <a:buNone/>
            </a:pPr>
            <a:r>
              <a:rPr lang="en-US" sz="4400" b="1" dirty="0"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  <a:t>Two Key Definitions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subTitle" idx="1"/>
          </p:nvPr>
        </p:nvSpPr>
        <p:spPr>
          <a:xfrm>
            <a:off x="798086" y="1232819"/>
            <a:ext cx="7107318" cy="1096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70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Data </a:t>
            </a:r>
            <a:r>
              <a:rPr lang="en-US" sz="2400" b="1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Plane</a:t>
            </a: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: processing and delivery of packets</a:t>
            </a:r>
          </a:p>
          <a:p>
            <a:pPr marL="0" lvl="0" indent="0" algn="l" rtl="0">
              <a:lnSpc>
                <a:spcPct val="150000"/>
              </a:lnSpc>
              <a:spcBef>
                <a:spcPts val="3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– Based on state in routers and endpoints</a:t>
            </a:r>
          </a:p>
          <a:p>
            <a:pPr marL="0" lvl="0" indent="0" algn="l" rtl="0">
              <a:lnSpc>
                <a:spcPct val="150000"/>
              </a:lnSpc>
              <a:spcBef>
                <a:spcPts val="3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– E.g., IP, TCP, Ethernet, etc.</a:t>
            </a:r>
          </a:p>
          <a:p>
            <a:pPr marL="0" lvl="0" indent="0" algn="l" rtl="0">
              <a:lnSpc>
                <a:spcPct val="150000"/>
              </a:lnSpc>
              <a:spcBef>
                <a:spcPts val="3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– Fast timescales (per-packet</a:t>
            </a: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)</a:t>
            </a:r>
            <a:endParaRPr lang="en-US" sz="2400" dirty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170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-US" sz="2400" b="1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Control Plane</a:t>
            </a: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: establishing the state in routers</a:t>
            </a:r>
          </a:p>
          <a:p>
            <a:pPr marL="0" lvl="0" indent="0" algn="l" rtl="0">
              <a:lnSpc>
                <a:spcPct val="150000"/>
              </a:lnSpc>
              <a:spcBef>
                <a:spcPts val="3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– Determines how and where packets are forwarded</a:t>
            </a:r>
          </a:p>
          <a:p>
            <a:pPr marL="0" lvl="0" indent="0" algn="l" rtl="0">
              <a:lnSpc>
                <a:spcPct val="150000"/>
              </a:lnSpc>
              <a:spcBef>
                <a:spcPts val="3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– Routing, traffic engineering, firewall </a:t>
            </a: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state</a:t>
            </a:r>
            <a:endParaRPr lang="en-US" sz="2400" dirty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– Slow time-scales (per control event)</a:t>
            </a:r>
          </a:p>
          <a:p>
            <a:pPr algn="l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0" name="Shape 11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indent="0" rtl="0">
              <a:spcBef>
                <a:spcPts val="0"/>
              </a:spcBef>
              <a:buNone/>
            </a:pPr>
            <a:endParaRPr/>
          </a:p>
          <a:p>
            <a:pPr rtl="0">
              <a:spcBef>
                <a:spcPts val="0"/>
              </a:spcBef>
              <a:buNone/>
            </a:pPr>
            <a:endParaRPr/>
          </a:p>
          <a:p>
            <a:pPr rt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925" y="972588"/>
            <a:ext cx="8258175" cy="548058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103"/>
          <p:cNvSpPr txBox="1">
            <a:spLocks/>
          </p:cNvSpPr>
          <p:nvPr/>
        </p:nvSpPr>
        <p:spPr>
          <a:xfrm>
            <a:off x="1130594" y="0"/>
            <a:ext cx="5826719" cy="1307637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>
              <a:spcBef>
                <a:spcPts val="0"/>
              </a:spcBef>
              <a:buClr>
                <a:schemeClr val="dk1"/>
              </a:buClr>
              <a:buSzPct val="25000"/>
              <a:buFont typeface="Jim Nightshade"/>
              <a:buNone/>
            </a:pPr>
            <a:r>
              <a:rPr lang="en-US" sz="4400" b="1" dirty="0" smtClean="0"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  <a:t>SDN Threat Vectors</a:t>
            </a:r>
            <a:endParaRPr lang="en-US" sz="4400" b="1" dirty="0">
              <a:latin typeface="Constantia" panose="02030602050306030303" pitchFamily="18" charset="0"/>
              <a:ea typeface="Jim Nightshade"/>
              <a:cs typeface="Jim Nightshade"/>
              <a:sym typeface="Jim Nightshade"/>
            </a:endParaRP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ctrTitle"/>
          </p:nvPr>
        </p:nvSpPr>
        <p:spPr>
          <a:xfrm>
            <a:off x="972653" y="0"/>
            <a:ext cx="5826719" cy="16463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l">
              <a:spcBef>
                <a:spcPts val="640"/>
              </a:spcBef>
            </a:pPr>
            <a:r>
              <a:rPr lang="en-US" sz="4800" b="1" dirty="0" smtClean="0">
                <a:latin typeface="Constantia" panose="02030602050306030303" pitchFamily="18" charset="0"/>
                <a:ea typeface="Arial"/>
                <a:cs typeface="Arial"/>
                <a:sym typeface="Arial"/>
              </a:rPr>
              <a:t>Examples</a:t>
            </a:r>
            <a:endParaRPr lang="en-US" sz="4800" b="1" dirty="0">
              <a:latin typeface="Constantia" panose="02030602050306030303" pitchFamily="18" charset="0"/>
              <a:ea typeface="Arial"/>
              <a:cs typeface="Arial"/>
              <a:sym typeface="Arial"/>
            </a:endParaRPr>
          </a:p>
        </p:txBody>
      </p:sp>
      <p:sp>
        <p:nvSpPr>
          <p:cNvPr id="104" name="Shape 104"/>
          <p:cNvSpPr txBox="1">
            <a:spLocks noGrp="1"/>
          </p:cNvSpPr>
          <p:nvPr>
            <p:ph type="subTitle" idx="1"/>
          </p:nvPr>
        </p:nvSpPr>
        <p:spPr>
          <a:xfrm>
            <a:off x="482201" y="1332574"/>
            <a:ext cx="6949377" cy="510979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571500" lvl="0" indent="-34290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Host </a:t>
            </a: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Hijacking</a:t>
            </a:r>
          </a:p>
          <a:p>
            <a:pPr marL="228600" lvl="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200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- Controller maintains a Host Profile for each host. It either creates a new Host profile  or Updates existing profile whenever it receives a </a:t>
            </a:r>
            <a:r>
              <a:rPr lang="en-US" sz="2000" dirty="0" err="1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PacketIn</a:t>
            </a:r>
            <a:r>
              <a:rPr lang="en-US" sz="200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 Message.</a:t>
            </a:r>
          </a:p>
          <a:p>
            <a:pPr marL="228600" lvl="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200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- No Authentication</a:t>
            </a:r>
          </a:p>
          <a:p>
            <a:pPr marL="228600" lvl="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200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- Verify </a:t>
            </a:r>
            <a:r>
              <a:rPr lang="en-US" sz="20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the Legitimacy of Host Migration</a:t>
            </a:r>
            <a:endParaRPr lang="en-US" sz="2000" dirty="0" smtClean="0">
              <a:solidFill>
                <a:schemeClr val="tx1"/>
              </a:solidFill>
              <a:latin typeface="Constantia" panose="02030602050306030303" pitchFamily="18" charset="0"/>
              <a:ea typeface="Arial"/>
              <a:cs typeface="Arial"/>
              <a:sym typeface="Arial"/>
            </a:endParaRPr>
          </a:p>
          <a:p>
            <a:pPr marL="228600" lvl="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</a:pPr>
            <a:endParaRPr lang="en-US" sz="2400" b="1" dirty="0" smtClean="0">
              <a:latin typeface="Arial"/>
              <a:ea typeface="Arial"/>
              <a:cs typeface="Arial"/>
              <a:sym typeface="Arial"/>
            </a:endParaRPr>
          </a:p>
          <a:p>
            <a:pPr marL="571500" lvl="0" indent="-34290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Link Fabrication Attack</a:t>
            </a:r>
          </a:p>
          <a:p>
            <a:pPr marL="228600" lvl="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200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- To learn the about links between the switches.</a:t>
            </a:r>
          </a:p>
          <a:p>
            <a:pPr marL="228600" lvl="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200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- The </a:t>
            </a:r>
            <a:r>
              <a:rPr lang="en-US" sz="20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integrity/origin of LLDP packets must be ensured during the Link Discovery procedure </a:t>
            </a:r>
          </a:p>
          <a:p>
            <a:pPr marL="228600" lvl="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2000" dirty="0" smtClean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- The </a:t>
            </a:r>
            <a:r>
              <a:rPr lang="en-US" sz="2000" dirty="0">
                <a:solidFill>
                  <a:schemeClr val="tx1"/>
                </a:solidFill>
                <a:latin typeface="Constantia" panose="02030602050306030303" pitchFamily="18" charset="0"/>
                <a:ea typeface="Arial"/>
                <a:cs typeface="Arial"/>
                <a:sym typeface="Arial"/>
              </a:rPr>
              <a:t>propagation path of LLDP packets can only contain OpenFlow-enabled switches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241" y="2383279"/>
            <a:ext cx="1508475" cy="20112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3753">
            <a:off x="4360759" y="230495"/>
            <a:ext cx="2805061" cy="1430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910896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ctrTitle"/>
          </p:nvPr>
        </p:nvSpPr>
        <p:spPr>
          <a:xfrm>
            <a:off x="814711" y="268163"/>
            <a:ext cx="5826719" cy="1646302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l">
              <a:spcBef>
                <a:spcPts val="0"/>
              </a:spcBef>
              <a:buNone/>
            </a:pPr>
            <a:r>
              <a:rPr lang="en-US" sz="4800" b="1" dirty="0"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  <a:t>Present </a:t>
            </a:r>
            <a:r>
              <a:rPr lang="en-US" sz="4800" b="1" dirty="0" smtClean="0"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  <a:t>Security </a:t>
            </a:r>
            <a:r>
              <a:rPr lang="en-US" sz="4800" b="1" dirty="0"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  <a:t>S</a:t>
            </a:r>
            <a:r>
              <a:rPr lang="en-US" sz="4800" b="1" dirty="0" smtClean="0">
                <a:latin typeface="Constantia" panose="02030602050306030303" pitchFamily="18" charset="0"/>
                <a:ea typeface="Jim Nightshade"/>
                <a:cs typeface="Jim Nightshade"/>
                <a:sym typeface="Jim Nightshade"/>
              </a:rPr>
              <a:t>olutions</a:t>
            </a:r>
            <a:endParaRPr lang="en-US" sz="4800" b="1" dirty="0">
              <a:latin typeface="Constantia" panose="02030602050306030303" pitchFamily="18" charset="0"/>
              <a:ea typeface="Jim Nightshade"/>
              <a:cs typeface="Jim Nightshade"/>
              <a:sym typeface="Jim Nightshade"/>
            </a:endParaRPr>
          </a:p>
        </p:txBody>
      </p:sp>
      <p:sp>
        <p:nvSpPr>
          <p:cNvPr id="4" name="Shape 117"/>
          <p:cNvSpPr txBox="1">
            <a:spLocks/>
          </p:cNvSpPr>
          <p:nvPr/>
        </p:nvSpPr>
        <p:spPr>
          <a:xfrm>
            <a:off x="403262" y="2296851"/>
            <a:ext cx="7157194" cy="40706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34290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400" dirty="0" smtClean="0"/>
              <a:t>Enforce </a:t>
            </a:r>
            <a:r>
              <a:rPr lang="en-US" sz="2400" dirty="0"/>
              <a:t>TLS </a:t>
            </a:r>
            <a:r>
              <a:rPr lang="en-US" sz="2400" dirty="0" smtClean="0"/>
              <a:t>standard</a:t>
            </a:r>
          </a:p>
          <a:p>
            <a:pPr marL="571500" indent="-34290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400" dirty="0" smtClean="0"/>
              <a:t>Network </a:t>
            </a:r>
            <a:r>
              <a:rPr lang="en-US" sz="2400" dirty="0"/>
              <a:t>partitioning </a:t>
            </a:r>
            <a:endParaRPr lang="en-US" sz="2400" dirty="0" smtClean="0"/>
          </a:p>
          <a:p>
            <a:pPr marL="571500" indent="-34290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400" dirty="0" smtClean="0"/>
              <a:t>Cluster </a:t>
            </a:r>
            <a:r>
              <a:rPr lang="en-US" sz="2400" dirty="0"/>
              <a:t>of </a:t>
            </a:r>
            <a:r>
              <a:rPr lang="en-US" sz="2400" dirty="0" smtClean="0"/>
              <a:t>controllers</a:t>
            </a:r>
          </a:p>
          <a:p>
            <a:pPr marL="571500" indent="-34290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400" dirty="0" smtClean="0"/>
              <a:t>Verify </a:t>
            </a:r>
            <a:r>
              <a:rPr lang="en-US" sz="2400" dirty="0" smtClean="0"/>
              <a:t>applications               </a:t>
            </a: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Network Partition</a:t>
            </a:r>
            <a:endParaRPr lang="en-US" sz="2400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marL="571500" indent="-34290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400" dirty="0" smtClean="0"/>
              <a:t>Trust </a:t>
            </a:r>
            <a:r>
              <a:rPr lang="en-US" sz="2400" dirty="0"/>
              <a:t>between devices and </a:t>
            </a:r>
            <a:r>
              <a:rPr lang="en-US" sz="2400" dirty="0" smtClean="0"/>
              <a:t>controllers</a:t>
            </a:r>
          </a:p>
          <a:p>
            <a:pPr marL="571500" indent="-34290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Diverse controllers can avoid common </a:t>
            </a:r>
            <a:r>
              <a:rPr lang="en-US" sz="2400" dirty="0" smtClean="0"/>
              <a:t>vulnerabilities </a:t>
            </a:r>
            <a:endParaRPr lang="en-US" sz="2400" dirty="0"/>
          </a:p>
          <a:p>
            <a:pPr algn="l">
              <a:spcBef>
                <a:spcPts val="0"/>
              </a:spcBef>
            </a:pP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Clustering</a:t>
            </a:r>
            <a:endParaRPr lang="en-US" sz="2400" dirty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marL="571500" indent="-34290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endParaRPr lang="en-US" sz="2400" dirty="0" smtClean="0">
              <a:latin typeface="Arial"/>
              <a:ea typeface="Arial"/>
              <a:cs typeface="Arial"/>
              <a:sym typeface="Arial"/>
            </a:endParaRPr>
          </a:p>
          <a:p>
            <a:pPr marL="342900" indent="-342900" algn="l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 smtClean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158" y="1914465"/>
            <a:ext cx="2348570" cy="15657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232" y="2296851"/>
            <a:ext cx="4032885" cy="2933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9497" y="4127265"/>
            <a:ext cx="4904242" cy="2240285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64" y="243225"/>
            <a:ext cx="5826719" cy="1066960"/>
          </a:xfrm>
        </p:spPr>
        <p:txBody>
          <a:bodyPr/>
          <a:lstStyle/>
          <a:p>
            <a:pPr algn="l">
              <a:buSzPct val="25000"/>
            </a:pPr>
            <a:r>
              <a:rPr lang="en-US" sz="4800" b="1" dirty="0" smtClean="0">
                <a:latin typeface="Constantia" panose="02030602050306030303" pitchFamily="18" charset="0"/>
                <a:ea typeface="Jim Nightshade"/>
                <a:cs typeface="Jim Nightshade"/>
              </a:rPr>
              <a:t>DDoS in Action</a:t>
            </a:r>
            <a:endParaRPr lang="en-US" sz="4800" b="1" dirty="0">
              <a:latin typeface="Constantia" panose="02030602050306030303" pitchFamily="18" charset="0"/>
              <a:ea typeface="Jim Nightshade"/>
              <a:cs typeface="Jim Nightshade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>
          <a:xfrm>
            <a:off x="773148" y="1964339"/>
            <a:ext cx="6699994" cy="4070701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/>
              <a:t>Attacker constructs an attack network.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/>
              <a:t>They wait for specific time to start the attack. Either by remotely activating the hack to wakeup simultaneously or program in advance.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/>
              <a:t>Victim’s system is flooded with useless load and exhausts its resources. </a:t>
            </a:r>
          </a:p>
          <a:p>
            <a:pPr marL="546100" indent="-342900" algn="l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546100" indent="-342900" algn="l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98" y="1616571"/>
            <a:ext cx="6896894" cy="496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162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9402" y="116378"/>
            <a:ext cx="5826719" cy="1646302"/>
          </a:xfrm>
        </p:spPr>
        <p:txBody>
          <a:bodyPr/>
          <a:lstStyle/>
          <a:p>
            <a:pPr algn="l"/>
            <a:r>
              <a:rPr lang="en-US" sz="4800" b="1" dirty="0">
                <a:latin typeface="Constantia" panose="02030602050306030303" pitchFamily="18" charset="0"/>
                <a:ea typeface="Jim Nightshade"/>
                <a:cs typeface="Jim Nightshade"/>
              </a:rPr>
              <a:t>Early detection of </a:t>
            </a:r>
            <a:r>
              <a:rPr lang="en-US" sz="4800" b="1" dirty="0" smtClean="0">
                <a:latin typeface="Constantia" panose="02030602050306030303" pitchFamily="18" charset="0"/>
                <a:ea typeface="Jim Nightshade"/>
                <a:cs typeface="Jim Nightshade"/>
              </a:rPr>
              <a:t>DDoS </a:t>
            </a:r>
            <a:r>
              <a:rPr lang="en-US" sz="4800" b="1" dirty="0">
                <a:latin typeface="Constantia" panose="02030602050306030303" pitchFamily="18" charset="0"/>
                <a:ea typeface="Jim Nightshade"/>
                <a:cs typeface="Jim Nightshade"/>
              </a:rPr>
              <a:t>attack</a:t>
            </a:r>
            <a:r>
              <a:rPr lang="en-US" b="1" dirty="0">
                <a:latin typeface="Calibri" panose="020F0502020204030204" pitchFamily="34" charset="0"/>
                <a:ea typeface="Jim Nightshade"/>
                <a:cs typeface="Jim Nightshade"/>
              </a:rPr>
              <a:t>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>
          <a:xfrm>
            <a:off x="631831" y="2006222"/>
            <a:ext cx="6658431" cy="436728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</a:rPr>
              <a:t>The term early is subjected to tolerance level and traffic being handled by the </a:t>
            </a: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controller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Results in controlling flooding </a:t>
            </a: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</a:rPr>
              <a:t>of malicious packets </a:t>
            </a: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significantly.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</a:rPr>
              <a:t>The early detection mechanism must be of light weight and should have high </a:t>
            </a: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response.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</a:rPr>
              <a:t>The high response time </a:t>
            </a: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helps the </a:t>
            </a: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</a:rPr>
              <a:t>controller </a:t>
            </a: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in regaining </a:t>
            </a: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</a:rPr>
              <a:t>the </a:t>
            </a: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control during DDOS.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</a:rPr>
              <a:t>D</a:t>
            </a:r>
            <a:r>
              <a:rPr lang="en-US" sz="2400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etecting </a:t>
            </a:r>
            <a:r>
              <a:rPr lang="en-US" sz="2400" dirty="0">
                <a:solidFill>
                  <a:schemeClr val="tx1"/>
                </a:solidFill>
                <a:latin typeface="Constantia" panose="02030602050306030303" pitchFamily="18" charset="0"/>
              </a:rPr>
              <a:t>the  ENTROPY variation in the destination address</a:t>
            </a:r>
          </a:p>
        </p:txBody>
      </p:sp>
    </p:spTree>
    <p:extLst>
      <p:ext uri="{BB962C8B-B14F-4D97-AF65-F5344CB8AC3E}">
        <p14:creationId xmlns:p14="http://schemas.microsoft.com/office/powerpoint/2010/main" val="3823340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9402" y="116378"/>
            <a:ext cx="5826719" cy="1057329"/>
          </a:xfrm>
        </p:spPr>
        <p:txBody>
          <a:bodyPr/>
          <a:lstStyle/>
          <a:p>
            <a:pPr algn="l"/>
            <a:r>
              <a:rPr lang="en-US" sz="4400" b="1" dirty="0">
                <a:latin typeface="Constantia" panose="02030602050306030303" pitchFamily="18" charset="0"/>
              </a:rPr>
              <a:t>Simulation of </a:t>
            </a:r>
            <a:r>
              <a:rPr lang="en-US" sz="4400" b="1" dirty="0" smtClean="0">
                <a:latin typeface="Constantia" panose="02030602050306030303" pitchFamily="18" charset="0"/>
              </a:rPr>
              <a:t>DDoS</a:t>
            </a:r>
            <a:r>
              <a:rPr lang="en-US" sz="4800" b="1" dirty="0">
                <a:latin typeface="Constantia" panose="02030602050306030303" pitchFamily="18" charset="0"/>
                <a:ea typeface="Jim Nightshade"/>
                <a:cs typeface="Jim Nightshade"/>
              </a:rPr>
              <a:t>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>
          <a:xfrm>
            <a:off x="631831" y="1364776"/>
            <a:ext cx="6658431" cy="5377218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/>
              <a:t>Mininet</a:t>
            </a:r>
          </a:p>
          <a:p>
            <a:pPr algn="l"/>
            <a:r>
              <a:rPr lang="en-US" sz="2400" dirty="0" smtClean="0"/>
              <a:t>   - Create a tree topology with n switches and 	m hosts</a:t>
            </a:r>
            <a:r>
              <a:rPr lang="en-US" sz="2400" dirty="0" smtClean="0"/>
              <a:t>.</a:t>
            </a:r>
          </a:p>
          <a:p>
            <a:pPr algn="l"/>
            <a:endParaRPr lang="en-US" sz="24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/>
              <a:t>Pox</a:t>
            </a:r>
            <a:endParaRPr lang="en-US" sz="2400" dirty="0" smtClean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200" dirty="0" smtClean="0"/>
              <a:t>Python SDN </a:t>
            </a:r>
            <a:r>
              <a:rPr lang="en-US" sz="2200" dirty="0" smtClean="0"/>
              <a:t>Controller</a:t>
            </a:r>
            <a:endParaRPr lang="en-US" sz="26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600" dirty="0" err="1" smtClean="0"/>
              <a:t>Scapy</a:t>
            </a:r>
            <a:endParaRPr lang="en-US" sz="2600" dirty="0" smtClean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200" dirty="0" smtClean="0"/>
              <a:t>Fabricate IP packets to emulate real traffic.</a:t>
            </a:r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872" y="2279177"/>
            <a:ext cx="2809390" cy="17469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065" y="3372845"/>
            <a:ext cx="1528005" cy="136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0140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411</TotalTime>
  <Words>395</Words>
  <Application>Microsoft Office PowerPoint</Application>
  <PresentationFormat>On-screen Show (4:3)</PresentationFormat>
  <Paragraphs>83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Trebuchet MS</vt:lpstr>
      <vt:lpstr>Jim Nightshade</vt:lpstr>
      <vt:lpstr>Calibri</vt:lpstr>
      <vt:lpstr>Wingdings 3</vt:lpstr>
      <vt:lpstr>Garamond</vt:lpstr>
      <vt:lpstr>Constantia</vt:lpstr>
      <vt:lpstr>Arial</vt:lpstr>
      <vt:lpstr>Facet</vt:lpstr>
      <vt:lpstr>SDN Based Threat Vector And Security Solutions</vt:lpstr>
      <vt:lpstr>What is SDN?</vt:lpstr>
      <vt:lpstr>Two Key Definitions</vt:lpstr>
      <vt:lpstr>PowerPoint Presentation</vt:lpstr>
      <vt:lpstr>Examples</vt:lpstr>
      <vt:lpstr>Present Security Solutions</vt:lpstr>
      <vt:lpstr>DDoS in Action</vt:lpstr>
      <vt:lpstr>Early detection of DDoS attack </vt:lpstr>
      <vt:lpstr>Simulation of DDoS </vt:lpstr>
      <vt:lpstr>Simulation Results</vt:lpstr>
      <vt:lpstr>Entropy during DDoS attack</vt:lpstr>
      <vt:lpstr>Detection and Prevention of DDoS</vt:lpstr>
      <vt:lpstr>Demo (https://drive.google.com/open?id=0B3TljGdKR6tnaWN0NE9heWxTdnM)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SDN Based Threat Vector And     Security Solutions</dc:title>
  <dc:creator>Sachi</dc:creator>
  <cp:lastModifiedBy>Sachi</cp:lastModifiedBy>
  <cp:revision>29</cp:revision>
  <dcterms:modified xsi:type="dcterms:W3CDTF">2015-12-03T19:17:17Z</dcterms:modified>
</cp:coreProperties>
</file>